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71" r:id="rId6"/>
    <p:sldId id="268" r:id="rId7"/>
    <p:sldId id="259" r:id="rId8"/>
    <p:sldId id="275" r:id="rId9"/>
    <p:sldId id="276" r:id="rId10"/>
    <p:sldId id="277" r:id="rId11"/>
    <p:sldId id="278" r:id="rId12"/>
    <p:sldId id="279" r:id="rId13"/>
    <p:sldId id="280" r:id="rId14"/>
    <p:sldId id="273" r:id="rId15"/>
    <p:sldId id="274" r:id="rId16"/>
    <p:sldId id="269" r:id="rId17"/>
    <p:sldId id="281" r:id="rId18"/>
    <p:sldId id="262" r:id="rId19"/>
    <p:sldId id="264" r:id="rId20"/>
    <p:sldId id="267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6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37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64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77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4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40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0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94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24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4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11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27F08-69C3-4B26-BBDA-D22901676EF6}" type="datetimeFigureOut">
              <a:rPr lang="pt-BR" smtClean="0"/>
              <a:t>19/08/2020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6C16B-50B8-407C-840C-004B14287E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12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.emf"/><Relationship Id="rId12" Type="http://schemas.openxmlformats.org/officeDocument/2006/relationships/hyperlink" Target="https://en.wikipedia.org/wiki/Microsoft_Word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pngimg.com/download/26094" TargetMode="Externa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hyperlink" Target="https://commons.wikimedia.org/wiki/File:Adobe_Photoshop_CC_icon.svg" TargetMode="External"/><Relationship Id="rId9" Type="http://schemas.openxmlformats.org/officeDocument/2006/relationships/hyperlink" Target="https://en.wikipedia.org/wiki/Visual_Studio_Code" TargetMode="External"/><Relationship Id="rId14" Type="http://schemas.openxmlformats.org/officeDocument/2006/relationships/hyperlink" Target="https://en.wikipedia.org/wiki/Microsoft_PowerPoin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.emf"/><Relationship Id="rId12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.bin"/><Relationship Id="rId11" Type="http://schemas.openxmlformats.org/officeDocument/2006/relationships/hyperlink" Target="https://en.wikipedia.org/wiki/JavaScript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hyperlink" Target="https://commons.wikimedia.org/wiki/File:HTML5_logo_and_wordmark.svg" TargetMode="External"/><Relationship Id="rId9" Type="http://schemas.openxmlformats.org/officeDocument/2006/relationships/hyperlink" Target="https://commons.wikimedia.org/wiki/File:CSS3_logo_and_wordmark.sv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GGFD2166TRA Raw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576" y="548681"/>
            <a:ext cx="7772400" cy="115212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pt-BR" dirty="0"/>
              <a:t>Correio do </a:t>
            </a:r>
            <a:r>
              <a:rPr lang="pt-BR" dirty="0" err="1"/>
              <a:t>Philadelpho</a:t>
            </a:r>
            <a:r>
              <a:rPr lang="pt-BR" dirty="0"/>
              <a:t> – Jornal da Escola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2098340"/>
            <a:ext cx="4392487" cy="2307867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Integrantes:</a:t>
            </a:r>
          </a:p>
          <a:p>
            <a:r>
              <a:rPr lang="pt-BR" dirty="0">
                <a:solidFill>
                  <a:schemeClr val="bg1"/>
                </a:solidFill>
              </a:rPr>
              <a:t>Bruno </a:t>
            </a:r>
            <a:r>
              <a:rPr lang="pt-BR" dirty="0" err="1">
                <a:solidFill>
                  <a:schemeClr val="bg1"/>
                </a:solidFill>
              </a:rPr>
              <a:t>Momesso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Breseghello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Eugênio </a:t>
            </a:r>
            <a:r>
              <a:rPr lang="pt-BR" dirty="0" err="1">
                <a:solidFill>
                  <a:schemeClr val="bg1"/>
                </a:solidFill>
              </a:rPr>
              <a:t>Akinori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Kisi</a:t>
            </a:r>
            <a:r>
              <a:rPr lang="pt-BR" dirty="0">
                <a:solidFill>
                  <a:schemeClr val="bg1"/>
                </a:solidFill>
              </a:rPr>
              <a:t> Nishimiya</a:t>
            </a:r>
          </a:p>
          <a:p>
            <a:r>
              <a:rPr lang="pt-BR" dirty="0">
                <a:solidFill>
                  <a:schemeClr val="bg1"/>
                </a:solidFill>
              </a:rPr>
              <a:t>Felipe Marques </a:t>
            </a:r>
            <a:r>
              <a:rPr lang="pt-BR" dirty="0" err="1">
                <a:solidFill>
                  <a:schemeClr val="bg1"/>
                </a:solidFill>
              </a:rPr>
              <a:t>Toneti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Guilherme Henrique </a:t>
            </a:r>
            <a:r>
              <a:rPr lang="pt-BR" dirty="0" err="1">
                <a:solidFill>
                  <a:schemeClr val="bg1"/>
                </a:solidFill>
              </a:rPr>
              <a:t>Violin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Imagem 1" descr="logo-novo-cps-cor">
            <a:extLst>
              <a:ext uri="{FF2B5EF4-FFF2-40B4-BE49-F238E27FC236}">
                <a16:creationId xmlns:a16="http://schemas.microsoft.com/office/drawing/2014/main" id="{3FD23FC3-A1D9-4762-A276-A66CC5B4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9AEC419-91C5-4655-B26A-8971C9DCE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984387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5" imgW="11012400" imgH="4149000" progId="CorelDraw.Graphic.16">
                  <p:embed/>
                </p:oleObj>
              </mc:Choice>
              <mc:Fallback>
                <p:oleObj r:id="rId5" imgW="11012400" imgH="4149000" progId="CorelDraw.Graphic.1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96F4268C-4864-4918-9F55-EA69D20BE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0" y="50634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A0BD532-DE19-4ACE-9AA7-7CCC22D14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0" y="61778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9B40CF-A4B1-4CB9-8A9D-388A5F10DB0E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8F89EC12-B15A-4966-BC46-CEB5CFBCC6B0}"/>
              </a:ext>
            </a:extLst>
          </p:cNvPr>
          <p:cNvSpPr txBox="1">
            <a:spLocks/>
          </p:cNvSpPr>
          <p:nvPr/>
        </p:nvSpPr>
        <p:spPr>
          <a:xfrm>
            <a:off x="179512" y="4902557"/>
            <a:ext cx="8496944" cy="80346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254F65-BEA2-483E-A7ED-2B7FBAE5369C}"/>
              </a:ext>
            </a:extLst>
          </p:cNvPr>
          <p:cNvSpPr txBox="1"/>
          <p:nvPr/>
        </p:nvSpPr>
        <p:spPr>
          <a:xfrm>
            <a:off x="341529" y="5035482"/>
            <a:ext cx="817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+mj-lt"/>
              </a:rPr>
              <a:t>Orientadora: Camila Brandão </a:t>
            </a:r>
            <a:r>
              <a:rPr lang="pt-BR" sz="2800" b="1" i="0" dirty="0" err="1">
                <a:solidFill>
                  <a:schemeClr val="bg1"/>
                </a:solidFill>
                <a:effectLst/>
                <a:latin typeface="+mj-lt"/>
              </a:rPr>
              <a:t>Fantozzi</a:t>
            </a:r>
            <a:endParaRPr lang="pt-BR" sz="2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01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FF33DB2-05C3-4EC7-80B4-995EDA4D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b="1" dirty="0"/>
              <a:t>FUNDAMENTAÇÃO TEÓRICA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547A97C-B1E7-46DD-8AF7-1ABD534B8EC2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6" name="Imagem 1" descr="logo-novo-cps-cor">
            <a:extLst>
              <a:ext uri="{FF2B5EF4-FFF2-40B4-BE49-F238E27FC236}">
                <a16:creationId xmlns:a16="http://schemas.microsoft.com/office/drawing/2014/main" id="{68ABDEBE-B939-4056-AC6C-0D226BFE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E0845A4B-273F-4DDB-96B2-E1EA58CEB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9512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AA49D4E0-3C4D-4F4F-9C56-988BC3A7F4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4" name="Picture 2" descr="Gráfico de respostas do Formulários Google. Título da pergunta: Você possui interesse em ciência e tecnologia? . Número de respostas: 73 respostas.">
            <a:extLst>
              <a:ext uri="{FF2B5EF4-FFF2-40B4-BE49-F238E27FC236}">
                <a16:creationId xmlns:a16="http://schemas.microsoft.com/office/drawing/2014/main" id="{7B89EC33-136B-45A9-BA42-760982F1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51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1E862C-7986-42EE-BA63-17B700C79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b="1" dirty="0"/>
              <a:t>FUNDAMENTAÇÃO TEÓRICA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42D0FD6-26EB-4588-A227-59A915794022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6" name="Imagem 1" descr="logo-novo-cps-cor">
            <a:extLst>
              <a:ext uri="{FF2B5EF4-FFF2-40B4-BE49-F238E27FC236}">
                <a16:creationId xmlns:a16="http://schemas.microsoft.com/office/drawing/2014/main" id="{84847A5F-52D4-4C6B-85D0-AE1D7F4B9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6BD84BC3-2EDD-4181-97A4-F3316E080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9512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AA49D4E0-3C4D-4F4F-9C56-988BC3A7F4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0" name="Picture 2" descr="Gráfico de respostas do Formulários Google. Título da pergunta: Quando lê textos científicos, você tem dificuldade?. Número de respostas: 73 respostas.">
            <a:extLst>
              <a:ext uri="{FF2B5EF4-FFF2-40B4-BE49-F238E27FC236}">
                <a16:creationId xmlns:a16="http://schemas.microsoft.com/office/drawing/2014/main" id="{2B831993-9619-40C2-8B17-CC8AD79B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8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98EB191-6370-4197-91A2-A894940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b="1" dirty="0"/>
              <a:t>FUNDAMENTAÇÃO TEÓRICA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66B3B7-C088-4823-B1EE-876758DA1763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6" name="Imagem 1" descr="logo-novo-cps-cor">
            <a:extLst>
              <a:ext uri="{FF2B5EF4-FFF2-40B4-BE49-F238E27FC236}">
                <a16:creationId xmlns:a16="http://schemas.microsoft.com/office/drawing/2014/main" id="{AE4156D9-C5B4-4ECE-822B-406A17423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CC795F03-176B-4943-8F99-6BFDF9642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9512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AA49D4E0-3C4D-4F4F-9C56-988BC3A7F4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6" name="Picture 2">
            <a:extLst>
              <a:ext uri="{FF2B5EF4-FFF2-40B4-BE49-F238E27FC236}">
                <a16:creationId xmlns:a16="http://schemas.microsoft.com/office/drawing/2014/main" id="{D54A0A5E-E02B-4131-B9F6-16179B82A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62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DF2D700-E3C5-4929-9020-1C3B8A73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b="1" dirty="0"/>
              <a:t>FUNDAMENTAÇÃO TEÓRICA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DFAE1B9-1E09-49F4-ACBB-B800D0432C58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6" name="Imagem 1" descr="logo-novo-cps-cor">
            <a:extLst>
              <a:ext uri="{FF2B5EF4-FFF2-40B4-BE49-F238E27FC236}">
                <a16:creationId xmlns:a16="http://schemas.microsoft.com/office/drawing/2014/main" id="{084F6041-611E-417F-8DDD-B0C6ADE11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FA515401-A809-46A0-BC59-DE29A2C34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9512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AA49D4E0-3C4D-4F4F-9C56-988BC3A7F4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7" name="Picture 7" descr="Gráfico de respostas do Formulários Google. Título da pergunta: Qual probabilidade de você usar um jornal relacionado a escola e que facilite a leitura de artigos científicos?. Número de respostas: 73 respostas.">
            <a:extLst>
              <a:ext uri="{FF2B5EF4-FFF2-40B4-BE49-F238E27FC236}">
                <a16:creationId xmlns:a16="http://schemas.microsoft.com/office/drawing/2014/main" id="{4A9B60BB-3919-41A7-A719-AAE10247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9144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35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EF7F7-00D8-4FF5-94AA-82CE90B4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UTILIZADAS</a:t>
            </a:r>
          </a:p>
        </p:txBody>
      </p:sp>
      <p:pic>
        <p:nvPicPr>
          <p:cNvPr id="5" name="Espaço Reservado para Conteúdo 4" descr="Uma imagem contendo relógio, placar&#10;&#10;Descrição gerada automaticamente">
            <a:extLst>
              <a:ext uri="{FF2B5EF4-FFF2-40B4-BE49-F238E27FC236}">
                <a16:creationId xmlns:a16="http://schemas.microsoft.com/office/drawing/2014/main" id="{57D6E078-68C2-4855-8079-EC25DAC32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1560" y="1772816"/>
            <a:ext cx="1296144" cy="1263247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FA62F68-7E01-4CCE-A33F-CD8E236056B8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11" name="Imagem 1" descr="logo-novo-cps-cor">
            <a:extLst>
              <a:ext uri="{FF2B5EF4-FFF2-40B4-BE49-F238E27FC236}">
                <a16:creationId xmlns:a16="http://schemas.microsoft.com/office/drawing/2014/main" id="{49D4173E-AA56-40F5-9599-6A591343D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E069DAE4-D10E-4370-BF4E-7BB1933081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61579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r:id="rId6" imgW="11012400" imgH="4149000" progId="CorelDraw.Graphic.16">
                  <p:embed/>
                </p:oleObj>
              </mc:Choice>
              <mc:Fallback>
                <p:oleObj r:id="rId6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9671F70-13F0-4472-8FBB-10382F1141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B3A6990C-4EB5-445E-83CF-9BAF89B625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26362" y="1838184"/>
            <a:ext cx="1263247" cy="1263247"/>
          </a:xfrm>
          <a:prstGeom prst="rect">
            <a:avLst/>
          </a:prstGeom>
        </p:spPr>
      </p:pic>
      <p:pic>
        <p:nvPicPr>
          <p:cNvPr id="16" name="Picture 8" descr="brModelo Icon">
            <a:extLst>
              <a:ext uri="{FF2B5EF4-FFF2-40B4-BE49-F238E27FC236}">
                <a16:creationId xmlns:a16="http://schemas.microsoft.com/office/drawing/2014/main" id="{0A830DCF-9AED-4A01-A920-1706F814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73" y="1772816"/>
            <a:ext cx="1479151" cy="147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04EC2B1-02B7-493B-8A3C-15DE116ECD9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80401" y="3801505"/>
            <a:ext cx="1655987" cy="15400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C6749F8-E1C8-4527-8BED-935E8F4C5A1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483768" y="3801504"/>
            <a:ext cx="1816549" cy="15400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C9A246C-433F-4732-82BF-4EC0FC1D8F9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86396" y="1799208"/>
            <a:ext cx="1479151" cy="147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0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03016-BC54-4969-9E4C-2B52D623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LINGUAGENS UTILIZADAS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943AFE4-E10D-4C17-B46A-6C512CB60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5576" y="1628458"/>
            <a:ext cx="1275384" cy="1800542"/>
          </a:xfrm>
        </p:spPr>
      </p:pic>
      <p:pic>
        <p:nvPicPr>
          <p:cNvPr id="4" name="Imagem 1" descr="logo-novo-cps-cor">
            <a:extLst>
              <a:ext uri="{FF2B5EF4-FFF2-40B4-BE49-F238E27FC236}">
                <a16:creationId xmlns:a16="http://schemas.microsoft.com/office/drawing/2014/main" id="{738E960A-2205-4720-B06F-1F427732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3B42D4-6240-4ED8-90EE-2416BDBFC7A3}"/>
              </a:ext>
            </a:extLst>
          </p:cNvPr>
          <p:cNvSpPr/>
          <p:nvPr/>
        </p:nvSpPr>
        <p:spPr>
          <a:xfrm>
            <a:off x="2826245" y="6261199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9E4DA375-8746-4457-AC76-989222F3DE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455190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r:id="rId6" imgW="11012400" imgH="4149000" progId="CorelDraw.Graphic.16">
                  <p:embed/>
                </p:oleObj>
              </mc:Choice>
              <mc:Fallback>
                <p:oleObj r:id="rId6" imgW="11012400" imgH="4149000" progId="CorelDraw.Graphic.16">
                  <p:embed/>
                  <p:pic>
                    <p:nvPicPr>
                      <p:cNvPr id="12" name="Objeto 11">
                        <a:extLst>
                          <a:ext uri="{FF2B5EF4-FFF2-40B4-BE49-F238E27FC236}">
                            <a16:creationId xmlns:a16="http://schemas.microsoft.com/office/drawing/2014/main" id="{E069DAE4-D10E-4370-BF4E-7BB1933081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F168E913-4941-4E6F-B7DF-3FE63C14E8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55194" y="1628458"/>
            <a:ext cx="1276226" cy="1800542"/>
          </a:xfrm>
          <a:prstGeom prst="rect">
            <a:avLst/>
          </a:prstGeom>
        </p:spPr>
      </p:pic>
      <p:pic>
        <p:nvPicPr>
          <p:cNvPr id="18" name="Imagem 17" descr="Uma imagem contendo desenho&#10;&#10;Descrição gerada automaticamente">
            <a:extLst>
              <a:ext uri="{FF2B5EF4-FFF2-40B4-BE49-F238E27FC236}">
                <a16:creationId xmlns:a16="http://schemas.microsoft.com/office/drawing/2014/main" id="{CE123CDC-D3A4-428F-8A92-5A2553C087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677371" y="1988840"/>
            <a:ext cx="1440160" cy="1440160"/>
          </a:xfrm>
          <a:prstGeom prst="rect">
            <a:avLst/>
          </a:prstGeom>
        </p:spPr>
      </p:pic>
      <p:pic>
        <p:nvPicPr>
          <p:cNvPr id="13314" name="Picture 2" descr="Django · GitHub">
            <a:extLst>
              <a:ext uri="{FF2B5EF4-FFF2-40B4-BE49-F238E27FC236}">
                <a16:creationId xmlns:a16="http://schemas.microsoft.com/office/drawing/2014/main" id="{10CC01C7-33AF-44B4-A346-3898400E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483" y="1988840"/>
            <a:ext cx="1524941" cy="15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6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INTERFACE</a:t>
            </a:r>
          </a:p>
        </p:txBody>
      </p:sp>
      <p:pic>
        <p:nvPicPr>
          <p:cNvPr id="6" name="Imagem 1" descr="logo-novo-cps-cor">
            <a:extLst>
              <a:ext uri="{FF2B5EF4-FFF2-40B4-BE49-F238E27FC236}">
                <a16:creationId xmlns:a16="http://schemas.microsoft.com/office/drawing/2014/main" id="{0B970806-D054-43D0-B148-783A8356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53458114-2F0B-45D7-B16B-E07DA2ACB7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93801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9AEC419-91C5-4655-B26A-8971C9DCE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084DF859-06F7-4B78-8CF9-C62E504A3475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11" name="Imagem 1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63922E95-0060-41D6-A4C4-F3C04F0D87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9452"/>
            <a:ext cx="4644008" cy="2501150"/>
          </a:xfrm>
          <a:prstGeom prst="rect">
            <a:avLst/>
          </a:prstGeom>
        </p:spPr>
      </p:pic>
      <p:pic>
        <p:nvPicPr>
          <p:cNvPr id="13" name="Imagem 1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6DB714C8-E855-4D1F-910E-6603214A4A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20" y="3487267"/>
            <a:ext cx="4719780" cy="25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INTERFACE</a:t>
            </a:r>
          </a:p>
        </p:txBody>
      </p:sp>
      <p:pic>
        <p:nvPicPr>
          <p:cNvPr id="6" name="Imagem 1" descr="logo-novo-cps-cor">
            <a:extLst>
              <a:ext uri="{FF2B5EF4-FFF2-40B4-BE49-F238E27FC236}">
                <a16:creationId xmlns:a16="http://schemas.microsoft.com/office/drawing/2014/main" id="{0B970806-D054-43D0-B148-783A8356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53458114-2F0B-45D7-B16B-E07DA2ACB7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3458114-2F0B-45D7-B16B-E07DA2ACB7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084DF859-06F7-4B78-8CF9-C62E504A3475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5FF5B4E-4324-495B-8058-37AA4F3C0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" y="1419376"/>
            <a:ext cx="5252260" cy="23223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933C37B-ADBC-4EE5-8923-37AE3BECE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22" y="3284984"/>
            <a:ext cx="5372119" cy="244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BANCO DE DADOS</a:t>
            </a:r>
          </a:p>
        </p:txBody>
      </p:sp>
      <p:pic>
        <p:nvPicPr>
          <p:cNvPr id="5" name="Imagem 1" descr="logo-novo-cps-cor">
            <a:extLst>
              <a:ext uri="{FF2B5EF4-FFF2-40B4-BE49-F238E27FC236}">
                <a16:creationId xmlns:a16="http://schemas.microsoft.com/office/drawing/2014/main" id="{1B3F7038-EA38-4E18-A217-3173E00EB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3985AB2E-0DBC-443B-8AFF-6603331F41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93801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9AEC419-91C5-4655-B26A-8971C9DCE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526EBFE6-DA81-41CA-ADC3-118B452BF007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A8515A-A3D4-4134-8C52-B4E9B338B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91" y="1204735"/>
            <a:ext cx="6562874" cy="49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12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EXPECTATIVA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Trabalhar em grupo a distância pode ser um tanto cansativo. Porém, possuímos boas expectativas no desenvolvimento deste trabalho de conclusão de curso. Pretendemos, inclusive levar o projeto adiante.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5" name="Imagem 1" descr="logo-novo-cps-cor">
            <a:extLst>
              <a:ext uri="{FF2B5EF4-FFF2-40B4-BE49-F238E27FC236}">
                <a16:creationId xmlns:a16="http://schemas.microsoft.com/office/drawing/2014/main" id="{D5C08212-E508-49C5-A0FD-F7432C96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9C0608D8-410A-4FA8-9FEF-1A720A5478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93801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9AEC419-91C5-4655-B26A-8971C9DCE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377A9410-2E43-4D5C-8D2A-A5B273298004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90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Com o desenvolvimento da ciência, houve também um desenvolvimento humano. Porém, percebido recentemente, o conhecimento científico não é acessível para todas as pessoas, uma vez que o conhecimento possui pouca divulgação e, quando o tem, é direcionada apenas para os diversos especialistas, deixando a população desinformada sobre os principais avanços científicos e tecnológicos.</a:t>
            </a:r>
          </a:p>
        </p:txBody>
      </p:sp>
      <p:pic>
        <p:nvPicPr>
          <p:cNvPr id="5" name="Imagem 1" descr="logo-novo-cps-cor">
            <a:extLst>
              <a:ext uri="{FF2B5EF4-FFF2-40B4-BE49-F238E27FC236}">
                <a16:creationId xmlns:a16="http://schemas.microsoft.com/office/drawing/2014/main" id="{07FE0FF3-043E-42EC-8965-222FF7A0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A77914BF-4CEA-4F8B-BF3C-9DA006B44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93801"/>
              </p:ext>
            </p:extLst>
          </p:nvPr>
        </p:nvGraphicFramePr>
        <p:xfrm>
          <a:off x="7094538" y="6064250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9AEC419-91C5-4655-B26A-8971C9DCE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538" y="6064250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B05D8ADB-ED92-45C0-8C0B-32C10F5AF62B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39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pt-BR" dirty="0"/>
              <a:t>BODMER, Walter Fred. </a:t>
            </a:r>
            <a:r>
              <a:rPr lang="pt-BR" i="1" dirty="0"/>
              <a:t>The </a:t>
            </a:r>
            <a:r>
              <a:rPr lang="pt-BR" i="1" dirty="0" err="1"/>
              <a:t>public</a:t>
            </a:r>
            <a:r>
              <a:rPr lang="pt-BR" i="1" dirty="0"/>
              <a:t> </a:t>
            </a:r>
            <a:r>
              <a:rPr lang="pt-BR" i="1" dirty="0" err="1"/>
              <a:t>understanding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science</a:t>
            </a:r>
            <a:r>
              <a:rPr lang="pt-BR" b="1" dirty="0"/>
              <a:t>. </a:t>
            </a:r>
            <a:r>
              <a:rPr lang="pt-BR" dirty="0"/>
              <a:t>London, </a:t>
            </a:r>
            <a:r>
              <a:rPr lang="pt-BR" dirty="0" err="1"/>
              <a:t>England</a:t>
            </a:r>
            <a:r>
              <a:rPr lang="pt-BR" dirty="0"/>
              <a:t>: </a:t>
            </a:r>
            <a:r>
              <a:rPr lang="pt-BR" dirty="0" err="1"/>
              <a:t>Birkbeck</a:t>
            </a:r>
            <a:r>
              <a:rPr lang="pt-BR" dirty="0"/>
              <a:t> </a:t>
            </a:r>
            <a:r>
              <a:rPr lang="pt-BR" dirty="0" err="1"/>
              <a:t>College</a:t>
            </a:r>
            <a:r>
              <a:rPr lang="pt-BR" dirty="0"/>
              <a:t>, 1986. Disponível em: &lt;https://royalsociety.org/</a:t>
            </a:r>
            <a:r>
              <a:rPr lang="pt-BR" dirty="0" err="1"/>
              <a:t>topics-policy</a:t>
            </a:r>
            <a:r>
              <a:rPr lang="pt-BR" dirty="0"/>
              <a:t>/</a:t>
            </a:r>
            <a:r>
              <a:rPr lang="pt-BR" dirty="0" err="1"/>
              <a:t>publications</a:t>
            </a:r>
            <a:r>
              <a:rPr lang="pt-BR" dirty="0"/>
              <a:t>/1985/</a:t>
            </a:r>
            <a:r>
              <a:rPr lang="pt-BR" dirty="0" err="1"/>
              <a:t>public-understanding-science</a:t>
            </a:r>
            <a:r>
              <a:rPr lang="pt-BR" dirty="0"/>
              <a:t>/&gt; Acesso em: 23 de abril de 2020.</a:t>
            </a:r>
          </a:p>
          <a:p>
            <a:pPr algn="just"/>
            <a:r>
              <a:rPr lang="pt-BR" dirty="0"/>
              <a:t>HAYES, Donald. The </a:t>
            </a:r>
            <a:r>
              <a:rPr lang="pt-BR" dirty="0" err="1"/>
              <a:t>growing</a:t>
            </a:r>
            <a:r>
              <a:rPr lang="pt-BR" dirty="0"/>
              <a:t> </a:t>
            </a:r>
            <a:r>
              <a:rPr lang="pt-BR" dirty="0" err="1"/>
              <a:t>inacessibility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Science.</a:t>
            </a:r>
            <a:r>
              <a:rPr lang="pt-BR" b="1" dirty="0"/>
              <a:t> </a:t>
            </a:r>
            <a:r>
              <a:rPr lang="pt-BR" dirty="0" err="1"/>
              <a:t>Nature</a:t>
            </a:r>
            <a:r>
              <a:rPr lang="pt-BR" dirty="0"/>
              <a:t>,</a:t>
            </a:r>
            <a:r>
              <a:rPr lang="pt-BR" i="1" dirty="0"/>
              <a:t> </a:t>
            </a:r>
            <a:r>
              <a:rPr lang="pt-BR" dirty="0"/>
              <a:t>352, p. 739-740, 1992. Disponível em: &lt;https://doi.org/10.1038/356739a0&gt; Acesso em: 23 de abril de 2020</a:t>
            </a:r>
          </a:p>
          <a:p>
            <a:pPr algn="just"/>
            <a:r>
              <a:rPr lang="pt-BR" dirty="0"/>
              <a:t>INSTITUTO NACIONAL DE CIÊNCIA E TECNOLOGIA EM COMUNICAÇÃO PÚBLICA DA CIÊNCIA E TECNOLOGIA (INCT-CPCT). </a:t>
            </a:r>
            <a:r>
              <a:rPr lang="pt-BR" i="1" dirty="0"/>
              <a:t>O que os jovens brasileiros pensam da ciência e da tecnologia?</a:t>
            </a:r>
            <a:r>
              <a:rPr lang="pt-BR" b="1" dirty="0"/>
              <a:t> </a:t>
            </a:r>
            <a:r>
              <a:rPr lang="pt-BR" dirty="0"/>
              <a:t>Rio de Janeiro, 2019. Disponível em: &lt;http://www.coc.fiocruz.br/</a:t>
            </a:r>
            <a:r>
              <a:rPr lang="pt-BR" dirty="0" err="1"/>
              <a:t>images</a:t>
            </a:r>
            <a:r>
              <a:rPr lang="pt-BR" dirty="0"/>
              <a:t>/PDF/Resumo%20executivo%20survey%20jovens_FINAL.pdf&gt;</a:t>
            </a:r>
            <a:r>
              <a:rPr lang="pt-BR" b="1" dirty="0"/>
              <a:t> </a:t>
            </a:r>
            <a:r>
              <a:rPr lang="pt-BR" dirty="0"/>
              <a:t>Acesso em: 25 de abril de 2020.</a:t>
            </a:r>
          </a:p>
        </p:txBody>
      </p:sp>
      <p:pic>
        <p:nvPicPr>
          <p:cNvPr id="5" name="Imagem 1" descr="logo-novo-cps-cor">
            <a:extLst>
              <a:ext uri="{FF2B5EF4-FFF2-40B4-BE49-F238E27FC236}">
                <a16:creationId xmlns:a16="http://schemas.microsoft.com/office/drawing/2014/main" id="{1359E4F4-36D0-4E31-99A3-F3548516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5C6B57ED-2130-49D2-A759-4F4F56A9EA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93801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9AEC419-91C5-4655-B26A-8971C9DCE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5738DEE8-FB34-4C71-83DE-4928F432B37C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B3543-1CF4-4200-908F-97A20626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D199C1-DC5E-49BF-9028-A480FB0CB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Além disso, no que toca o âmbito escolar da </a:t>
            </a:r>
            <a:r>
              <a:rPr lang="pt-BR" dirty="0" err="1"/>
              <a:t>Etec</a:t>
            </a:r>
            <a:r>
              <a:rPr lang="pt-BR" dirty="0"/>
              <a:t> </a:t>
            </a:r>
            <a:r>
              <a:rPr lang="pt-BR" dirty="0" err="1"/>
              <a:t>Philadelpho</a:t>
            </a:r>
            <a:r>
              <a:rPr lang="pt-BR" dirty="0"/>
              <a:t> Gouvêa Netto, percebe-se uma deficiência e ineficácia da divulgação de eventos que ocorrem na mesma escola, como feiras de livros, minicursos, palestras e recados da coordenação, deixando alguns alunos sem conhecimento do que acontece.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202C489-F7E1-4AEC-BA8C-31265C264CFB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5" name="Imagem 1" descr="logo-novo-cps-cor">
            <a:extLst>
              <a:ext uri="{FF2B5EF4-FFF2-40B4-BE49-F238E27FC236}">
                <a16:creationId xmlns:a16="http://schemas.microsoft.com/office/drawing/2014/main" id="{F7C07EE5-D452-4344-9CC1-4F93939F7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CCDEBBB-9FF0-4542-920E-33522E2A25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223743"/>
              </p:ext>
            </p:extLst>
          </p:nvPr>
        </p:nvGraphicFramePr>
        <p:xfrm>
          <a:off x="7094538" y="6064250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A77914BF-4CEA-4F8B-BF3C-9DA006B443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538" y="6064250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040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JUSTIFICATIVA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Segundo Walter </a:t>
            </a:r>
            <a:r>
              <a:rPr lang="pt-BR" dirty="0" err="1"/>
              <a:t>Bodmer</a:t>
            </a:r>
            <a:r>
              <a:rPr lang="pt-BR" dirty="0"/>
              <a:t>, a população, no geral, </a:t>
            </a:r>
            <a:r>
              <a:rPr lang="pt-BR" b="1" dirty="0"/>
              <a:t>possui grande estima por ciência e tecnologia, apesar de sentir dificuldade em entender os diversos assuntos que englobam tais temas </a:t>
            </a:r>
            <a:r>
              <a:rPr lang="pt-BR" dirty="0"/>
              <a:t>(BODMER, 1986). Alguns anos mais tarde, em um artigo publicado na revista </a:t>
            </a:r>
            <a:r>
              <a:rPr lang="pt-BR" i="1" dirty="0" err="1"/>
              <a:t>Nature</a:t>
            </a:r>
            <a:r>
              <a:rPr lang="pt-BR" dirty="0"/>
              <a:t> por Donald Hayes, demonstrou-se que é verdade que a dificuldade de leitura em artigos científicos tem aumentado, e que </a:t>
            </a:r>
            <a:r>
              <a:rPr lang="pt-BR" b="1" dirty="0"/>
              <a:t>isso era decisão dos editores </a:t>
            </a:r>
            <a:r>
              <a:rPr lang="pt-BR" dirty="0"/>
              <a:t>(HAYES, 1992).</a:t>
            </a:r>
          </a:p>
        </p:txBody>
      </p:sp>
      <p:pic>
        <p:nvPicPr>
          <p:cNvPr id="5" name="Imagem 1" descr="logo-novo-cps-cor">
            <a:extLst>
              <a:ext uri="{FF2B5EF4-FFF2-40B4-BE49-F238E27FC236}">
                <a16:creationId xmlns:a16="http://schemas.microsoft.com/office/drawing/2014/main" id="{EF83139D-947E-48AA-8BCA-A3E894A4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8C37488C-7D58-4203-A965-D1D4C5CA6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93801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9AEC419-91C5-4655-B26A-8971C9DCE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8076C916-0A8F-43DC-9974-3A45FE334E64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0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4E99B-1A23-4687-A5FB-C6842D3E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5BB60F-A094-415A-BA05-86B2B410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No Brasil, em uma pesquisa realizada pelo Instituto Nacional de Ciência e Tecnologia em Comunicação Pública de Ciência e Tecnologia (INCT-CPCT), mostra-se que os jovens brasileiros possuem grande interesse em ciência e tecnologia e concordam que, </a:t>
            </a:r>
            <a:r>
              <a:rPr lang="pt-BR" b="1" dirty="0"/>
              <a:t>se o conhecimento fosse melhor divulgado, todos entenderiam tópicos sobre o assunto. </a:t>
            </a:r>
            <a:r>
              <a:rPr lang="pt-BR" dirty="0"/>
              <a:t>(INCT-CPCT, 2019).</a:t>
            </a:r>
          </a:p>
        </p:txBody>
      </p:sp>
      <p:pic>
        <p:nvPicPr>
          <p:cNvPr id="4" name="Imagem 1" descr="logo-novo-cps-cor">
            <a:extLst>
              <a:ext uri="{FF2B5EF4-FFF2-40B4-BE49-F238E27FC236}">
                <a16:creationId xmlns:a16="http://schemas.microsoft.com/office/drawing/2014/main" id="{5B2DE24C-A0DC-41E4-89BD-E174D6810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DCDEBCC-E003-4227-857B-9BFF2CB0C71E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29D05B50-2C20-44E1-88F3-0750E7C934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686885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8C37488C-7D58-4203-A965-D1D4C5CA66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17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Pretendemos minimizar os empecilhos causados pela deficiência na divulgação de tais temas e dos eventos escolares da </a:t>
            </a:r>
            <a:r>
              <a:rPr lang="pt-BR" dirty="0" err="1"/>
              <a:t>Etec</a:t>
            </a:r>
            <a:r>
              <a:rPr lang="pt-BR" dirty="0"/>
              <a:t> </a:t>
            </a:r>
            <a:r>
              <a:rPr lang="pt-BR" dirty="0" err="1"/>
              <a:t>Philadelpho</a:t>
            </a:r>
            <a:r>
              <a:rPr lang="pt-BR" dirty="0"/>
              <a:t> Gouvêa Netto, por meio de um site que reproduza as informações de maneira mais didática, desenvolvido através do conhecimento adquirido durante o curso de Técnico em Informática. Visando atingir tanto alunos da escola, como entusiastas da área.</a:t>
            </a:r>
          </a:p>
        </p:txBody>
      </p:sp>
      <p:pic>
        <p:nvPicPr>
          <p:cNvPr id="5" name="Imagem 1" descr="logo-novo-cps-cor">
            <a:extLst>
              <a:ext uri="{FF2B5EF4-FFF2-40B4-BE49-F238E27FC236}">
                <a16:creationId xmlns:a16="http://schemas.microsoft.com/office/drawing/2014/main" id="{EB3C6B7B-6102-44CD-B989-94A990A1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B3F07EAF-704A-4DB3-85F4-690BFEA34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93801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9AEC419-91C5-4655-B26A-8971C9DCE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7E2D18DF-5227-49E9-83CE-D4410ECE8D4A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5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Para a fundamentação teórica, utilizamos de uma pesquisa de campo em formato de entrevista com alunos de vários cursos da </a:t>
            </a:r>
            <a:r>
              <a:rPr lang="pt-BR" dirty="0" err="1"/>
              <a:t>Etec</a:t>
            </a:r>
            <a:r>
              <a:rPr lang="pt-BR" dirty="0"/>
              <a:t> </a:t>
            </a:r>
            <a:r>
              <a:rPr lang="pt-BR" dirty="0" err="1"/>
              <a:t>Philadelpho</a:t>
            </a:r>
            <a:r>
              <a:rPr lang="pt-BR" dirty="0"/>
              <a:t> Gouvêa Netto, que envolvia questões como o perfil do usuário, seu interesse em ciência e tecnologia, sua dificuldade de leitura em artigos científicos e seu conhecimento acerca dos eventos escolares. Essa pesquisa foi realizada através do Google </a:t>
            </a:r>
            <a:r>
              <a:rPr lang="pt-BR" dirty="0" err="1"/>
              <a:t>Forms</a:t>
            </a:r>
            <a:r>
              <a:rPr lang="pt-BR" dirty="0"/>
              <a:t>.</a:t>
            </a:r>
          </a:p>
        </p:txBody>
      </p:sp>
      <p:pic>
        <p:nvPicPr>
          <p:cNvPr id="5" name="Imagem 1" descr="logo-novo-cps-cor">
            <a:extLst>
              <a:ext uri="{FF2B5EF4-FFF2-40B4-BE49-F238E27FC236}">
                <a16:creationId xmlns:a16="http://schemas.microsoft.com/office/drawing/2014/main" id="{DA292A25-7C01-466D-8B02-9BA25170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F9671F70-13F0-4472-8FBB-10382F114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93801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9AEC419-91C5-4655-B26A-8971C9DCE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1127BCA5-E915-4C18-92F8-346F449BB6BF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2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0E54226-EEE4-4E7D-82BB-77BB657F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b="1" dirty="0"/>
              <a:t>FUNDAMENTAÇÃO TEÓRICA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CCF6B4-BBE7-4B6A-A93D-06D5614B5054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7" name="Imagem 1" descr="logo-novo-cps-cor">
            <a:extLst>
              <a:ext uri="{FF2B5EF4-FFF2-40B4-BE49-F238E27FC236}">
                <a16:creationId xmlns:a16="http://schemas.microsoft.com/office/drawing/2014/main" id="{AACF1C7F-C0D8-4F96-8562-FB16789CC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AA49D4E0-3C4D-4F4F-9C56-988BC3A7F4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066732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9671F70-13F0-4472-8FBB-10382F1141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0" name="Picture 4" descr="Gráfico de respostas do Formulários Google. Título da pergunta: Quantos anos você tem?. Número de respostas: 73 respostas.">
            <a:extLst>
              <a:ext uri="{FF2B5EF4-FFF2-40B4-BE49-F238E27FC236}">
                <a16:creationId xmlns:a16="http://schemas.microsoft.com/office/drawing/2014/main" id="{27FEE015-C24F-4D77-95A2-82225CB0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20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9BB6DDF-5415-4897-BA53-1F8691D0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b="1" dirty="0"/>
              <a:t>FUNDAMENTAÇÃO TEÓRICA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A33BF2-BED4-4D56-8A82-B00F0117E193}"/>
              </a:ext>
            </a:extLst>
          </p:cNvPr>
          <p:cNvSpPr/>
          <p:nvPr/>
        </p:nvSpPr>
        <p:spPr>
          <a:xfrm>
            <a:off x="2996133" y="6279858"/>
            <a:ext cx="3291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247900" algn="l"/>
              </a:tabLst>
            </a:pP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400" b="1" dirty="0" err="1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Philadelpho</a:t>
            </a:r>
            <a:r>
              <a:rPr lang="pt-BR" altLang="pt-BR" sz="1400" b="1" dirty="0">
                <a:solidFill>
                  <a:srgbClr val="880E1B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Gouvêa Netto</a:t>
            </a:r>
            <a:endParaRPr lang="pt-BR" altLang="pt-BR" sz="1400" dirty="0">
              <a:latin typeface="Arial" panose="020B0604020202020204" pitchFamily="34" charset="0"/>
            </a:endParaRPr>
          </a:p>
        </p:txBody>
      </p:sp>
      <p:pic>
        <p:nvPicPr>
          <p:cNvPr id="6" name="Imagem 1" descr="logo-novo-cps-cor">
            <a:extLst>
              <a:ext uri="{FF2B5EF4-FFF2-40B4-BE49-F238E27FC236}">
                <a16:creationId xmlns:a16="http://schemas.microsoft.com/office/drawing/2014/main" id="{17680024-85A2-4AE6-8145-5E68260C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4"/>
          <a:stretch>
            <a:fillRect/>
          </a:stretch>
        </p:blipFill>
        <p:spPr bwMode="auto">
          <a:xfrm>
            <a:off x="1151834" y="6107016"/>
            <a:ext cx="112395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B4C689C-20AD-4734-AF8D-37A7E1150E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9512"/>
              </p:ext>
            </p:extLst>
          </p:nvPr>
        </p:nvGraphicFramePr>
        <p:xfrm>
          <a:off x="7095041" y="6063567"/>
          <a:ext cx="17526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r:id="rId4" imgW="11012400" imgH="4149000" progId="CorelDraw.Graphic.16">
                  <p:embed/>
                </p:oleObj>
              </mc:Choice>
              <mc:Fallback>
                <p:oleObj r:id="rId4" imgW="11012400" imgH="4149000" progId="CorelDraw.Graphic.16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AA49D4E0-3C4D-4F4F-9C56-988BC3A7F4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041" y="6063567"/>
                        <a:ext cx="17526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58" name="Picture 2" descr="Gráfico de respostas do Formulários Google. Título da pergunta: Quais meios que você utiliza para se informar? . Número de respostas: 73 respostas.">
            <a:extLst>
              <a:ext uri="{FF2B5EF4-FFF2-40B4-BE49-F238E27FC236}">
                <a16:creationId xmlns:a16="http://schemas.microsoft.com/office/drawing/2014/main" id="{C90501E1-C069-4D68-AD8D-2C219E30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713"/>
            <a:ext cx="9144000" cy="43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45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710</Words>
  <Application>Microsoft Office PowerPoint</Application>
  <PresentationFormat>Apresentação na tela (4:3)</PresentationFormat>
  <Paragraphs>57</Paragraphs>
  <Slides>20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Verdana</vt:lpstr>
      <vt:lpstr>Tema do Office</vt:lpstr>
      <vt:lpstr>CorelDraw.Graphic.16</vt:lpstr>
      <vt:lpstr>Correio do Philadelpho – Jornal da Escola</vt:lpstr>
      <vt:lpstr>INTRODUÇÃO</vt:lpstr>
      <vt:lpstr>INTRODUÇÃO</vt:lpstr>
      <vt:lpstr>JUSTIFICATIVA</vt:lpstr>
      <vt:lpstr>JUSTIFICATIVA</vt:lpstr>
      <vt:lpstr>OBJETIVOS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FERRAMENTAS UTILIZADAS</vt:lpstr>
      <vt:lpstr>LINGUAGENS UTILIZADAS</vt:lpstr>
      <vt:lpstr>INTERFACE</vt:lpstr>
      <vt:lpstr>INTERFACE</vt:lpstr>
      <vt:lpstr>BANCO DE DADOS</vt:lpstr>
      <vt:lpstr>EXPECTATIVA</vt:lpstr>
      <vt:lpstr>BIBLIOGRAFIA</vt:lpstr>
    </vt:vector>
  </TitlesOfParts>
  <Company>Michael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</dc:title>
  <dc:creator>Michael</dc:creator>
  <cp:lastModifiedBy>felipemarquestoneti@gmail.com</cp:lastModifiedBy>
  <cp:revision>33</cp:revision>
  <dcterms:created xsi:type="dcterms:W3CDTF">2015-05-07T20:19:55Z</dcterms:created>
  <dcterms:modified xsi:type="dcterms:W3CDTF">2020-08-19T20:26:43Z</dcterms:modified>
</cp:coreProperties>
</file>